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9" r:id="rId5"/>
    <p:sldId id="258" r:id="rId6"/>
    <p:sldId id="260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2B254-599E-4170-95CB-F6FEC64E790A}" type="datetimeFigureOut">
              <a:rPr lang="es-ES" smtClean="0"/>
              <a:pPr/>
              <a:t>07/09/2018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251A-B950-43D9-A881-169050A9ECC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2B254-599E-4170-95CB-F6FEC64E790A}" type="datetimeFigureOut">
              <a:rPr lang="es-ES" smtClean="0"/>
              <a:pPr/>
              <a:t>07/09/2018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251A-B950-43D9-A881-169050A9ECC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2B254-599E-4170-95CB-F6FEC64E790A}" type="datetimeFigureOut">
              <a:rPr lang="es-ES" smtClean="0"/>
              <a:pPr/>
              <a:t>07/09/2018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251A-B950-43D9-A881-169050A9ECC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2B254-599E-4170-95CB-F6FEC64E790A}" type="datetimeFigureOut">
              <a:rPr lang="es-ES" smtClean="0"/>
              <a:pPr/>
              <a:t>07/09/2018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251A-B950-43D9-A881-169050A9ECC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2B254-599E-4170-95CB-F6FEC64E790A}" type="datetimeFigureOut">
              <a:rPr lang="es-ES" smtClean="0"/>
              <a:pPr/>
              <a:t>07/09/2018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251A-B950-43D9-A881-169050A9ECC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2B254-599E-4170-95CB-F6FEC64E790A}" type="datetimeFigureOut">
              <a:rPr lang="es-ES" smtClean="0"/>
              <a:pPr/>
              <a:t>07/09/2018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251A-B950-43D9-A881-169050A9ECC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2B254-599E-4170-95CB-F6FEC64E790A}" type="datetimeFigureOut">
              <a:rPr lang="es-ES" smtClean="0"/>
              <a:pPr/>
              <a:t>07/09/2018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251A-B950-43D9-A881-169050A9ECC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2B254-599E-4170-95CB-F6FEC64E790A}" type="datetimeFigureOut">
              <a:rPr lang="es-ES" smtClean="0"/>
              <a:pPr/>
              <a:t>07/09/2018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251A-B950-43D9-A881-169050A9ECC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2B254-599E-4170-95CB-F6FEC64E790A}" type="datetimeFigureOut">
              <a:rPr lang="es-ES" smtClean="0"/>
              <a:pPr/>
              <a:t>07/09/2018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251A-B950-43D9-A881-169050A9ECC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2B254-599E-4170-95CB-F6FEC64E790A}" type="datetimeFigureOut">
              <a:rPr lang="es-ES" smtClean="0"/>
              <a:pPr/>
              <a:t>07/09/2018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251A-B950-43D9-A881-169050A9ECC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2B254-599E-4170-95CB-F6FEC64E790A}" type="datetimeFigureOut">
              <a:rPr lang="es-ES" smtClean="0"/>
              <a:pPr/>
              <a:t>07/09/2018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251A-B950-43D9-A881-169050A9ECC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2B254-599E-4170-95CB-F6FEC64E790A}" type="datetimeFigureOut">
              <a:rPr lang="es-ES" smtClean="0"/>
              <a:pPr/>
              <a:t>07/09/2018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D251A-B950-43D9-A881-169050A9ECC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ede\Desktop\Capba\SEMINARIO CAPBA1\LA PLA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857232"/>
            <a:ext cx="8100732" cy="4097188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2071670" y="1214422"/>
            <a:ext cx="811676" cy="60304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500034" y="214290"/>
            <a:ext cx="33575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 smtClean="0">
                <a:latin typeface="Calibri" pitchFamily="34" charset="0"/>
                <a:cs typeface="Calibri" pitchFamily="34" charset="0"/>
              </a:rPr>
              <a:t>Pasaje Dardo Rocha </a:t>
            </a:r>
            <a:endParaRPr lang="es-ES" sz="3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85720" y="5000636"/>
            <a:ext cx="6572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Propuesta - Cadena de Accesibilidad 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42812" y="5316320"/>
            <a:ext cx="4357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Circuito Urbano </a:t>
            </a:r>
            <a:r>
              <a:rPr lang="es-ES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Accesible</a:t>
            </a:r>
            <a:r>
              <a:rPr lang="es-ES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: (Eje </a:t>
            </a:r>
            <a:r>
              <a:rPr lang="es-ES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monumental</a:t>
            </a:r>
            <a:r>
              <a:rPr lang="es-ES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es-ES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Baldosas </a:t>
            </a:r>
            <a:r>
              <a:rPr lang="es-ES" sz="16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podotáctiles</a:t>
            </a:r>
            <a:r>
              <a:rPr lang="es-ES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(alerta-direccional)</a:t>
            </a:r>
          </a:p>
          <a:p>
            <a:pPr lvl="1">
              <a:buFont typeface="Arial" pitchFamily="34" charset="0"/>
              <a:buChar char="•"/>
            </a:pPr>
            <a:r>
              <a:rPr lang="es-ES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Vados en esquinas (concordancia con cebra)</a:t>
            </a:r>
          </a:p>
          <a:p>
            <a:pPr lvl="1">
              <a:buFont typeface="Arial" pitchFamily="34" charset="0"/>
              <a:buChar char="•"/>
            </a:pPr>
            <a:r>
              <a:rPr lang="es-ES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Estacionamiento reservado</a:t>
            </a:r>
          </a:p>
          <a:p>
            <a:pPr lvl="1">
              <a:buFont typeface="Arial" pitchFamily="34" charset="0"/>
              <a:buChar char="•"/>
            </a:pPr>
            <a:r>
              <a:rPr lang="es-ES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Semáforos Lumínicos y </a:t>
            </a:r>
            <a:r>
              <a:rPr lang="es-ES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Sonoros</a:t>
            </a:r>
          </a:p>
          <a:p>
            <a:pPr lvl="1">
              <a:buFont typeface="Arial" pitchFamily="34" charset="0"/>
              <a:buChar char="•"/>
            </a:pPr>
            <a:r>
              <a:rPr lang="es-ES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Canal libre de paso</a:t>
            </a:r>
            <a:endParaRPr lang="es-ES" sz="1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429092" y="5000636"/>
            <a:ext cx="47149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Equipamiento Urbano – Asientos, bebederos, Juegos, </a:t>
            </a:r>
          </a:p>
          <a:p>
            <a:pPr>
              <a:buFont typeface="Arial" pitchFamily="34" charset="0"/>
              <a:buChar char="•"/>
            </a:pPr>
            <a:r>
              <a:rPr lang="es-ES" sz="16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Cartelería</a:t>
            </a:r>
            <a:r>
              <a:rPr lang="es-ES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: iconográfica, táctil, sonora </a:t>
            </a:r>
          </a:p>
          <a:p>
            <a:pPr>
              <a:buFont typeface="Arial" pitchFamily="34" charset="0"/>
              <a:buChar char="•"/>
            </a:pPr>
            <a:r>
              <a:rPr lang="es-ES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Transporte público adaptado </a:t>
            </a:r>
          </a:p>
          <a:p>
            <a:pPr>
              <a:buFont typeface="Arial" pitchFamily="34" charset="0"/>
              <a:buChar char="•"/>
            </a:pPr>
            <a:r>
              <a:rPr lang="es-ES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Reacondicionamiento de vereda </a:t>
            </a:r>
          </a:p>
          <a:p>
            <a:pPr>
              <a:buFont typeface="Arial" pitchFamily="34" charset="0"/>
              <a:buChar char="•"/>
            </a:pPr>
            <a:r>
              <a:rPr lang="es-ES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Políticas </a:t>
            </a:r>
            <a:r>
              <a:rPr lang="es-ES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Públicas </a:t>
            </a:r>
          </a:p>
          <a:p>
            <a:pPr>
              <a:buFont typeface="Arial" pitchFamily="34" charset="0"/>
              <a:buChar char="•"/>
            </a:pPr>
            <a:r>
              <a:rPr lang="es-ES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Asesoramiento y capacitación a comerciantes y frentistas</a:t>
            </a:r>
            <a:endParaRPr lang="es-ES" sz="1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571472" y="2214554"/>
            <a:ext cx="6429420" cy="1143008"/>
          </a:xfrm>
          <a:prstGeom prst="rect">
            <a:avLst/>
          </a:prstGeom>
          <a:solidFill>
            <a:srgbClr val="FFC0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ede\Desktop\WhatsApp Image 2018-09-07 at 15.56.56 (2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85728"/>
            <a:ext cx="2857521" cy="2143140"/>
          </a:xfrm>
          <a:prstGeom prst="rect">
            <a:avLst/>
          </a:prstGeom>
          <a:noFill/>
        </p:spPr>
      </p:pic>
      <p:pic>
        <p:nvPicPr>
          <p:cNvPr id="3075" name="Picture 3" descr="C:\Users\Fede\Desktop\WhatsApp Image 2018-09-07 at 15.56.56 (1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19" y="265898"/>
            <a:ext cx="2143140" cy="2857520"/>
          </a:xfrm>
          <a:prstGeom prst="rect">
            <a:avLst/>
          </a:prstGeom>
          <a:noFill/>
        </p:spPr>
      </p:pic>
      <p:pic>
        <p:nvPicPr>
          <p:cNvPr id="3076" name="Picture 4" descr="C:\Users\Fede\Desktop\WhatsApp Image 2018-09-07 at 15.56.57 (1)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3714752"/>
            <a:ext cx="2143140" cy="2857520"/>
          </a:xfrm>
          <a:prstGeom prst="rect">
            <a:avLst/>
          </a:prstGeom>
          <a:noFill/>
        </p:spPr>
      </p:pic>
      <p:pic>
        <p:nvPicPr>
          <p:cNvPr id="3077" name="Picture 5" descr="C:\Users\Fede\Desktop\WhatsApp Image 2018-09-07 at 15.56.58 (1)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1" y="285728"/>
            <a:ext cx="2857521" cy="2143140"/>
          </a:xfrm>
          <a:prstGeom prst="rect">
            <a:avLst/>
          </a:prstGeom>
          <a:noFill/>
        </p:spPr>
      </p:pic>
      <p:pic>
        <p:nvPicPr>
          <p:cNvPr id="3078" name="Picture 6" descr="C:\Users\Fede\Desktop\WhatsApp Image 2018-09-07 at 15.56.58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5" y="3694922"/>
            <a:ext cx="2143140" cy="2857520"/>
          </a:xfrm>
          <a:prstGeom prst="rect">
            <a:avLst/>
          </a:prstGeom>
          <a:noFill/>
        </p:spPr>
      </p:pic>
      <p:pic>
        <p:nvPicPr>
          <p:cNvPr id="3080" name="Picture 8" descr="C:\Users\Fede\Desktop\WhatsApp Image 2018-09-07 at 15.56.59 (2)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86380" y="3929066"/>
            <a:ext cx="3333775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00034" y="214290"/>
            <a:ext cx="84296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 smtClean="0">
                <a:latin typeface="Calibri" pitchFamily="34" charset="0"/>
                <a:cs typeface="Calibri" pitchFamily="34" charset="0"/>
              </a:rPr>
              <a:t>Pasaje Dardo Rocha - INGRESOS </a:t>
            </a:r>
            <a:endParaRPr lang="es-ES" sz="3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500826" y="785794"/>
            <a:ext cx="30003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INGRESOS: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ES" sz="1600" dirty="0" smtClean="0">
                <a:latin typeface="Calibri" pitchFamily="34" charset="0"/>
                <a:cs typeface="Calibri" pitchFamily="34" charset="0"/>
              </a:rPr>
              <a:t>Escalera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ES" sz="1600" dirty="0" smtClean="0">
                <a:latin typeface="Calibri" pitchFamily="34" charset="0"/>
                <a:cs typeface="Calibri" pitchFamily="34" charset="0"/>
              </a:rPr>
              <a:t>A nivel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ES" sz="1600" dirty="0" smtClean="0">
                <a:latin typeface="Calibri" pitchFamily="34" charset="0"/>
                <a:cs typeface="Calibri" pitchFamily="34" charset="0"/>
              </a:rPr>
              <a:t>Escalera </a:t>
            </a:r>
            <a:r>
              <a:rPr lang="es-ES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– (Habilitar)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ES" sz="1600" dirty="0" smtClean="0">
                <a:latin typeface="Calibri" pitchFamily="34" charset="0"/>
                <a:cs typeface="Calibri" pitchFamily="34" charset="0"/>
              </a:rPr>
              <a:t>Escalera + </a:t>
            </a:r>
            <a:r>
              <a:rPr lang="es-ES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Rampa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ES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Adecuar Rampa</a:t>
            </a:r>
            <a:r>
              <a:rPr lang="es-ES" sz="1600" dirty="0" smtClean="0">
                <a:latin typeface="Calibri" pitchFamily="34" charset="0"/>
                <a:cs typeface="Calibri" pitchFamily="34" charset="0"/>
              </a:rPr>
              <a:t> + Escalera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ES" sz="1600" dirty="0" smtClean="0">
                <a:latin typeface="Calibri" pitchFamily="34" charset="0"/>
                <a:cs typeface="Calibri" pitchFamily="34" charset="0"/>
              </a:rPr>
              <a:t>A nivel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ES" sz="1600" dirty="0" smtClean="0">
                <a:latin typeface="Calibri" pitchFamily="34" charset="0"/>
                <a:cs typeface="Calibri" pitchFamily="34" charset="0"/>
              </a:rPr>
              <a:t>Escalera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ES" sz="1600" dirty="0" smtClean="0">
                <a:latin typeface="Calibri" pitchFamily="34" charset="0"/>
                <a:cs typeface="Calibri" pitchFamily="34" charset="0"/>
              </a:rPr>
              <a:t>Escalera</a:t>
            </a:r>
          </a:p>
          <a:p>
            <a:pPr marL="800100" lvl="1" indent="-342900">
              <a:buFont typeface="+mj-lt"/>
              <a:buAutoNum type="arabicPeriod"/>
            </a:pPr>
            <a:endParaRPr lang="es-ES" sz="1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 descr="C:\Users\Fede\Desktop\WhatsApp Image 2018-09-07 at 12.52.12.jpeg"/>
          <p:cNvPicPr>
            <a:picLocks noChangeAspect="1" noChangeArrowheads="1"/>
          </p:cNvPicPr>
          <p:nvPr/>
        </p:nvPicPr>
        <p:blipFill>
          <a:blip r:embed="rId2"/>
          <a:srcRect t="4024"/>
          <a:stretch>
            <a:fillRect/>
          </a:stretch>
        </p:blipFill>
        <p:spPr bwMode="auto">
          <a:xfrm rot="10800000">
            <a:off x="557362" y="820642"/>
            <a:ext cx="5500726" cy="3959520"/>
          </a:xfrm>
          <a:prstGeom prst="rect">
            <a:avLst/>
          </a:prstGeom>
          <a:noFill/>
        </p:spPr>
      </p:pic>
      <p:sp>
        <p:nvSpPr>
          <p:cNvPr id="9" name="8 Flecha derecha"/>
          <p:cNvSpPr/>
          <p:nvPr/>
        </p:nvSpPr>
        <p:spPr>
          <a:xfrm rot="10800000">
            <a:off x="6079254" y="2651974"/>
            <a:ext cx="407461" cy="320433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lecha derecha"/>
          <p:cNvSpPr/>
          <p:nvPr/>
        </p:nvSpPr>
        <p:spPr>
          <a:xfrm rot="10800000">
            <a:off x="5450423" y="3794982"/>
            <a:ext cx="407461" cy="320433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Flecha derecha"/>
          <p:cNvSpPr/>
          <p:nvPr/>
        </p:nvSpPr>
        <p:spPr>
          <a:xfrm rot="5400000">
            <a:off x="2981408" y="1038736"/>
            <a:ext cx="384519" cy="33955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Flecha derecha"/>
          <p:cNvSpPr/>
          <p:nvPr/>
        </p:nvSpPr>
        <p:spPr>
          <a:xfrm>
            <a:off x="78462" y="2651974"/>
            <a:ext cx="407461" cy="320433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Flecha derecha"/>
          <p:cNvSpPr/>
          <p:nvPr/>
        </p:nvSpPr>
        <p:spPr>
          <a:xfrm rot="16200000">
            <a:off x="2981408" y="4753512"/>
            <a:ext cx="384519" cy="33955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6500826" y="2643182"/>
            <a:ext cx="271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2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014871" y="3714752"/>
            <a:ext cx="271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6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286116" y="727566"/>
            <a:ext cx="271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-32" y="2370640"/>
            <a:ext cx="271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3000364" y="5085284"/>
            <a:ext cx="271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1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24 Flecha derecha"/>
          <p:cNvSpPr/>
          <p:nvPr/>
        </p:nvSpPr>
        <p:spPr>
          <a:xfrm rot="10800000">
            <a:off x="5436312" y="1437528"/>
            <a:ext cx="407461" cy="320433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CuadroTexto"/>
          <p:cNvSpPr txBox="1"/>
          <p:nvPr/>
        </p:nvSpPr>
        <p:spPr>
          <a:xfrm>
            <a:off x="6000760" y="1428736"/>
            <a:ext cx="271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27" name="26 Rectángulo"/>
          <p:cNvSpPr/>
          <p:nvPr/>
        </p:nvSpPr>
        <p:spPr>
          <a:xfrm>
            <a:off x="4429124" y="4786322"/>
            <a:ext cx="17145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dirty="0" smtClean="0">
                <a:latin typeface="Calibri" pitchFamily="34" charset="0"/>
                <a:cs typeface="Calibri" pitchFamily="34" charset="0"/>
              </a:rPr>
              <a:t>PLANTA BAJA</a:t>
            </a:r>
            <a:endParaRPr lang="es-ES" sz="2200" dirty="0"/>
          </a:p>
        </p:txBody>
      </p:sp>
      <p:sp>
        <p:nvSpPr>
          <p:cNvPr id="28" name="27 Flecha derecha"/>
          <p:cNvSpPr/>
          <p:nvPr/>
        </p:nvSpPr>
        <p:spPr>
          <a:xfrm>
            <a:off x="657021" y="3857628"/>
            <a:ext cx="407461" cy="320433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CuadroTexto"/>
          <p:cNvSpPr txBox="1"/>
          <p:nvPr/>
        </p:nvSpPr>
        <p:spPr>
          <a:xfrm>
            <a:off x="299831" y="3857628"/>
            <a:ext cx="271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Calibri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30" name="29 Flecha derecha"/>
          <p:cNvSpPr/>
          <p:nvPr/>
        </p:nvSpPr>
        <p:spPr>
          <a:xfrm>
            <a:off x="642910" y="1500174"/>
            <a:ext cx="407461" cy="320433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CuadroTexto"/>
          <p:cNvSpPr txBox="1"/>
          <p:nvPr/>
        </p:nvSpPr>
        <p:spPr>
          <a:xfrm>
            <a:off x="285720" y="1428736"/>
            <a:ext cx="271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Calibri" pitchFamily="34" charset="0"/>
                <a:cs typeface="Calibri" pitchFamily="34" charset="0"/>
              </a:rPr>
              <a:t>7</a:t>
            </a:r>
          </a:p>
        </p:txBody>
      </p:sp>
      <p:pic>
        <p:nvPicPr>
          <p:cNvPr id="24" name="Picture 2" descr="C:\Users\Fede\Downloads\WhatsApp Image 2018-09-07 at 14.57.36.jpeg"/>
          <p:cNvPicPr>
            <a:picLocks noChangeAspect="1" noChangeArrowheads="1"/>
          </p:cNvPicPr>
          <p:nvPr/>
        </p:nvPicPr>
        <p:blipFill>
          <a:blip r:embed="rId3"/>
          <a:srcRect l="12355" r="57849" b="3800"/>
          <a:stretch>
            <a:fillRect/>
          </a:stretch>
        </p:blipFill>
        <p:spPr bwMode="auto">
          <a:xfrm rot="5400000">
            <a:off x="2632422" y="4082694"/>
            <a:ext cx="1593141" cy="38576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00034" y="214290"/>
            <a:ext cx="84296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 smtClean="0">
                <a:latin typeface="Calibri" pitchFamily="34" charset="0"/>
                <a:cs typeface="Calibri" pitchFamily="34" charset="0"/>
              </a:rPr>
              <a:t>Pasaje Dardo Rocha </a:t>
            </a:r>
            <a:endParaRPr lang="es-ES" sz="3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143636" y="71414"/>
            <a:ext cx="30003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Circulaciones horizontales:</a:t>
            </a:r>
          </a:p>
          <a:p>
            <a:pPr>
              <a:buFont typeface="Arial" pitchFamily="34" charset="0"/>
              <a:buChar char="•"/>
            </a:pPr>
            <a:r>
              <a:rPr lang="es-ES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600" dirty="0" smtClean="0">
                <a:latin typeface="Calibri" pitchFamily="34" charset="0"/>
                <a:cs typeface="Calibri" pitchFamily="34" charset="0"/>
              </a:rPr>
              <a:t>Dos ejes principales </a:t>
            </a:r>
          </a:p>
          <a:p>
            <a:pPr>
              <a:buFont typeface="Arial" pitchFamily="34" charset="0"/>
              <a:buChar char="•"/>
            </a:pPr>
            <a:r>
              <a:rPr lang="es-ES" sz="1600" dirty="0" smtClean="0">
                <a:latin typeface="Calibri" pitchFamily="34" charset="0"/>
                <a:cs typeface="Calibri" pitchFamily="34" charset="0"/>
              </a:rPr>
              <a:t>Secundarios  (anulares)</a:t>
            </a:r>
          </a:p>
          <a:p>
            <a:pPr>
              <a:buFont typeface="Arial" pitchFamily="34" charset="0"/>
              <a:buChar char="•"/>
            </a:pPr>
            <a:r>
              <a:rPr lang="es-ES" sz="1600" dirty="0" smtClean="0">
                <a:latin typeface="Calibri" pitchFamily="34" charset="0"/>
                <a:cs typeface="Calibri" pitchFamily="34" charset="0"/>
              </a:rPr>
              <a:t>Exterior no accesible (anular)</a:t>
            </a:r>
          </a:p>
        </p:txBody>
      </p:sp>
      <p:pic>
        <p:nvPicPr>
          <p:cNvPr id="2050" name="Picture 2" descr="C:\Users\Fede\Desktop\WhatsApp Image 2018-09-07 at 12.52.12.jpeg"/>
          <p:cNvPicPr>
            <a:picLocks noChangeAspect="1" noChangeArrowheads="1"/>
          </p:cNvPicPr>
          <p:nvPr/>
        </p:nvPicPr>
        <p:blipFill>
          <a:blip r:embed="rId2"/>
          <a:srcRect t="4024"/>
          <a:stretch>
            <a:fillRect/>
          </a:stretch>
        </p:blipFill>
        <p:spPr bwMode="auto">
          <a:xfrm rot="10800000">
            <a:off x="557362" y="820642"/>
            <a:ext cx="5086208" cy="3661143"/>
          </a:xfrm>
          <a:prstGeom prst="rect">
            <a:avLst/>
          </a:prstGeom>
          <a:noFill/>
        </p:spPr>
      </p:pic>
      <p:sp>
        <p:nvSpPr>
          <p:cNvPr id="27" name="26 Rectángulo"/>
          <p:cNvSpPr/>
          <p:nvPr/>
        </p:nvSpPr>
        <p:spPr>
          <a:xfrm>
            <a:off x="3929058" y="4500570"/>
            <a:ext cx="17145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dirty="0" smtClean="0">
                <a:latin typeface="Calibri" pitchFamily="34" charset="0"/>
                <a:cs typeface="Calibri" pitchFamily="34" charset="0"/>
              </a:rPr>
              <a:t>PLANTA BAJA</a:t>
            </a:r>
            <a:endParaRPr lang="es-ES" sz="22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6143668" y="1071546"/>
            <a:ext cx="3000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Circulaciones Verticales:</a:t>
            </a:r>
          </a:p>
          <a:p>
            <a:pPr>
              <a:buFont typeface="Arial" pitchFamily="34" charset="0"/>
              <a:buChar char="•"/>
            </a:pPr>
            <a:r>
              <a:rPr lang="es-ES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600" dirty="0" smtClean="0">
                <a:latin typeface="Calibri" pitchFamily="34" charset="0"/>
                <a:cs typeface="Calibri" pitchFamily="34" charset="0"/>
              </a:rPr>
              <a:t>Escalera 2 núcleos</a:t>
            </a:r>
          </a:p>
          <a:p>
            <a:pPr>
              <a:buFont typeface="Arial" pitchFamily="34" charset="0"/>
              <a:buChar char="•"/>
            </a:pPr>
            <a:r>
              <a:rPr lang="es-ES" sz="1600" dirty="0" smtClean="0">
                <a:latin typeface="Calibri" pitchFamily="34" charset="0"/>
                <a:cs typeface="Calibri" pitchFamily="34" charset="0"/>
              </a:rPr>
              <a:t>Ascensor 3 núcleos </a:t>
            </a:r>
            <a:r>
              <a:rPr lang="es-ES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(adecuar)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214282" y="4641187"/>
            <a:ext cx="27860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 smtClean="0">
                <a:latin typeface="Calibri" pitchFamily="34" charset="0"/>
                <a:cs typeface="Calibri" pitchFamily="34" charset="0"/>
              </a:rPr>
              <a:t>Usos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214282" y="5000636"/>
            <a:ext cx="60722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1600" dirty="0" smtClean="0">
                <a:latin typeface="Calibri" pitchFamily="34" charset="0"/>
                <a:cs typeface="Calibri" pitchFamily="34" charset="0"/>
              </a:rPr>
              <a:t>Sanitarios:  4 Núcleos, 2 adaptados </a:t>
            </a:r>
            <a:r>
              <a:rPr lang="es-ES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(adecuar e </a:t>
            </a:r>
            <a:r>
              <a:rPr lang="es-ES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incorporar, mínimo 2)</a:t>
            </a:r>
            <a:endParaRPr lang="es-ES" sz="16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1600" dirty="0" smtClean="0">
                <a:latin typeface="Calibri" pitchFamily="34" charset="0"/>
                <a:cs typeface="Calibri" pitchFamily="34" charset="0"/>
              </a:rPr>
              <a:t>Salas de exposición: </a:t>
            </a:r>
            <a:r>
              <a:rPr lang="es-ES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(incorporar sector de </a:t>
            </a:r>
            <a:r>
              <a:rPr lang="es-ES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asientos, aro magnético, </a:t>
            </a:r>
            <a:r>
              <a:rPr lang="es-ES" sz="16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audiodescripción</a:t>
            </a:r>
            <a:r>
              <a:rPr lang="es-ES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de obras, </a:t>
            </a:r>
            <a:r>
              <a:rPr lang="es-ES" sz="16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folletería</a:t>
            </a:r>
            <a:r>
              <a:rPr lang="es-ES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en texto accesible + Braille, sendas </a:t>
            </a:r>
            <a:r>
              <a:rPr lang="es-ES" sz="16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podotáctiles</a:t>
            </a:r>
            <a:r>
              <a:rPr lang="es-ES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indicando obras para personas ciegas)</a:t>
            </a:r>
            <a:endParaRPr lang="es-ES" sz="16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1600" dirty="0" smtClean="0">
                <a:latin typeface="Calibri" pitchFamily="34" charset="0"/>
                <a:cs typeface="Calibri" pitchFamily="34" charset="0"/>
              </a:rPr>
              <a:t>Comedor: </a:t>
            </a:r>
            <a:r>
              <a:rPr lang="es-ES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Adaptar mostrador, carta en Braille + </a:t>
            </a:r>
            <a:r>
              <a:rPr lang="es-ES" sz="16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Macrotipo</a:t>
            </a:r>
            <a:r>
              <a:rPr lang="es-ES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+ QR.</a:t>
            </a:r>
            <a:endParaRPr lang="es-ES" sz="16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1600" dirty="0" smtClean="0">
                <a:latin typeface="Calibri" pitchFamily="34" charset="0"/>
                <a:cs typeface="Calibri" pitchFamily="34" charset="0"/>
              </a:rPr>
              <a:t>Mostradores </a:t>
            </a:r>
            <a:r>
              <a:rPr lang="es-ES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(adecuar altura y espacio de </a:t>
            </a:r>
            <a:r>
              <a:rPr lang="es-ES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aproximación, personal capacitado en </a:t>
            </a:r>
            <a:r>
              <a:rPr lang="es-ES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</a:t>
            </a:r>
            <a:r>
              <a:rPr lang="es-ES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engua de </a:t>
            </a:r>
            <a:r>
              <a:rPr lang="es-ES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s-ES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eñas Argentina, y trato adecuado a PCD)</a:t>
            </a:r>
            <a:endParaRPr lang="es-ES" sz="16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6143636" y="1785926"/>
            <a:ext cx="30003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u="sng" dirty="0" err="1" smtClean="0">
                <a:latin typeface="Calibri" pitchFamily="34" charset="0"/>
                <a:cs typeface="Calibri" pitchFamily="34" charset="0"/>
              </a:rPr>
              <a:t>Señalética</a:t>
            </a:r>
            <a:r>
              <a:rPr lang="es-ES" sz="1600" b="1" u="sng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es-ES" sz="1600" u="sng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600" u="sng" dirty="0" smtClean="0">
                <a:latin typeface="Calibri" pitchFamily="34" charset="0"/>
                <a:cs typeface="Calibri" pitchFamily="34" charset="0"/>
              </a:rPr>
              <a:t>Incorporación de </a:t>
            </a:r>
            <a:r>
              <a:rPr lang="es-ES" sz="1600" u="sng" dirty="0" err="1" smtClean="0">
                <a:latin typeface="Calibri" pitchFamily="34" charset="0"/>
                <a:cs typeface="Calibri" pitchFamily="34" charset="0"/>
              </a:rPr>
              <a:t>señalética</a:t>
            </a:r>
            <a:r>
              <a:rPr lang="es-ES" sz="1600" u="sng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s-ES" sz="1600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Plano </a:t>
            </a:r>
            <a:r>
              <a:rPr lang="es-ES" sz="1600" u="sng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Áptico</a:t>
            </a:r>
            <a:r>
              <a:rPr lang="es-ES" sz="1600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s-ES" sz="1600" u="sng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Braille+audio</a:t>
            </a:r>
            <a:endParaRPr lang="es-ES" sz="1600" u="sng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s-ES" sz="1600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Alfa numérico</a:t>
            </a:r>
          </a:p>
          <a:p>
            <a:pPr lvl="1">
              <a:buFont typeface="Arial" pitchFamily="34" charset="0"/>
              <a:buChar char="•"/>
            </a:pPr>
            <a:r>
              <a:rPr lang="es-ES" sz="1600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Iconográfico</a:t>
            </a:r>
            <a:endParaRPr lang="es-ES" sz="1600" u="sng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s-ES" sz="1600" u="sng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Cartelería</a:t>
            </a:r>
            <a:r>
              <a:rPr lang="es-ES" sz="1600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Accesible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6143636" y="3286124"/>
            <a:ext cx="30003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u="sng" dirty="0" smtClean="0">
                <a:latin typeface="Calibri" pitchFamily="34" charset="0"/>
                <a:cs typeface="Calibri" pitchFamily="34" charset="0"/>
              </a:rPr>
              <a:t>Seguridad:</a:t>
            </a:r>
            <a:endParaRPr lang="es-ES" sz="1600" b="1" u="sng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s-ES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Salidas de emergencia (protocolo)</a:t>
            </a:r>
          </a:p>
          <a:p>
            <a:pPr lvl="1">
              <a:buFont typeface="Arial" pitchFamily="34" charset="0"/>
              <a:buChar char="•"/>
            </a:pPr>
            <a:r>
              <a:rPr lang="es-ES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Hidrantes, bocas de incendio</a:t>
            </a:r>
          </a:p>
          <a:p>
            <a:pPr lvl="1">
              <a:buFont typeface="Arial" pitchFamily="34" charset="0"/>
              <a:buChar char="•"/>
            </a:pPr>
            <a:r>
              <a:rPr lang="es-ES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Señal sonora y lumínica</a:t>
            </a:r>
          </a:p>
          <a:p>
            <a:pPr lvl="1">
              <a:buFont typeface="Arial" pitchFamily="34" charset="0"/>
              <a:buChar char="•"/>
            </a:pPr>
            <a:endParaRPr lang="es-ES" sz="1600" b="1" u="sng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143636" y="4857760"/>
            <a:ext cx="30003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Difusión:</a:t>
            </a:r>
          </a:p>
          <a:p>
            <a:pPr lvl="1">
              <a:buFont typeface="Arial" pitchFamily="34" charset="0"/>
              <a:buChar char="•"/>
            </a:pPr>
            <a:r>
              <a:rPr lang="es-ES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Web accesible</a:t>
            </a:r>
          </a:p>
          <a:p>
            <a:pPr lvl="1">
              <a:buFont typeface="Arial" pitchFamily="34" charset="0"/>
              <a:buChar char="•"/>
            </a:pPr>
            <a:r>
              <a:rPr lang="es-ES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Mails en imagen + texto</a:t>
            </a:r>
          </a:p>
          <a:p>
            <a:pPr lvl="1">
              <a:buFont typeface="Arial" pitchFamily="34" charset="0"/>
              <a:buChar char="•"/>
            </a:pPr>
            <a:r>
              <a:rPr lang="es-ES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Material gráfico accesible + </a:t>
            </a:r>
            <a:r>
              <a:rPr lang="es-ES" sz="16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macrotipo</a:t>
            </a:r>
            <a:r>
              <a:rPr lang="es-ES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+ Braille</a:t>
            </a:r>
          </a:p>
          <a:p>
            <a:pPr lvl="1">
              <a:buFont typeface="Arial" pitchFamily="34" charset="0"/>
              <a:buChar char="•"/>
            </a:pPr>
            <a:endParaRPr lang="es-ES" sz="16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143636" y="6073170"/>
            <a:ext cx="30003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Políticas:</a:t>
            </a:r>
          </a:p>
          <a:p>
            <a:pPr>
              <a:buFont typeface="Arial" pitchFamily="34" charset="0"/>
              <a:buChar char="•"/>
            </a:pPr>
            <a:r>
              <a:rPr lang="es-ES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Inclusivas + programas laborales para PCD en pasaje + perro guía</a:t>
            </a:r>
          </a:p>
          <a:p>
            <a:pPr lvl="1">
              <a:buFont typeface="Arial" pitchFamily="34" charset="0"/>
              <a:buChar char="•"/>
            </a:pPr>
            <a:endParaRPr lang="es-ES" sz="16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00034" y="214290"/>
            <a:ext cx="84296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 smtClean="0">
                <a:latin typeface="Calibri" pitchFamily="34" charset="0"/>
                <a:cs typeface="Calibri" pitchFamily="34" charset="0"/>
              </a:rPr>
              <a:t>Pasaje Dardo Rocha - INGRESOS </a:t>
            </a:r>
            <a:endParaRPr lang="es-ES" sz="3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 descr="C:\Users\Fede\Desktop\WhatsApp Image 2018-09-07 at 12.52.1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428596" y="857232"/>
            <a:ext cx="5929354" cy="4447016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6357950" y="714356"/>
            <a:ext cx="2786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Circulaciones horizontales :</a:t>
            </a:r>
          </a:p>
          <a:p>
            <a:pPr>
              <a:buFont typeface="Arial" pitchFamily="34" charset="0"/>
              <a:buChar char="•"/>
            </a:pP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Corredor </a:t>
            </a:r>
            <a:r>
              <a:rPr lang="es-ES" sz="1600" b="1" dirty="0" err="1" smtClean="0">
                <a:latin typeface="Calibri" pitchFamily="34" charset="0"/>
                <a:cs typeface="Calibri" pitchFamily="34" charset="0"/>
              </a:rPr>
              <a:t>proncipal</a:t>
            </a:r>
            <a:endParaRPr lang="es-ES" sz="16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Corredor secundario 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6357982" y="1714488"/>
            <a:ext cx="2786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Circulaciones Verticales :</a:t>
            </a:r>
          </a:p>
          <a:p>
            <a:pPr>
              <a:buFont typeface="Arial" pitchFamily="34" charset="0"/>
              <a:buChar char="•"/>
            </a:pPr>
            <a:r>
              <a:rPr lang="es-ES" sz="16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Escalera</a:t>
            </a:r>
          </a:p>
          <a:p>
            <a:pPr>
              <a:buFont typeface="Arial" pitchFamily="34" charset="0"/>
              <a:buChar char="•"/>
            </a:pP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Ascensor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571472" y="5214950"/>
            <a:ext cx="27860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 smtClean="0">
                <a:latin typeface="Calibri" pitchFamily="34" charset="0"/>
                <a:cs typeface="Calibri" pitchFamily="34" charset="0"/>
              </a:rPr>
              <a:t>Usos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71472" y="5643578"/>
            <a:ext cx="2786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Sanitarios: </a:t>
            </a:r>
            <a:r>
              <a:rPr lang="es-ES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habilitar + adecuar</a:t>
            </a:r>
            <a:endParaRPr lang="es-ES" sz="16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Salas: </a:t>
            </a:r>
            <a:r>
              <a:rPr lang="es-ES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Aro magnético </a:t>
            </a:r>
            <a:endParaRPr lang="es-ES" sz="16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endParaRPr lang="es-ES" sz="16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500562" y="5357826"/>
            <a:ext cx="17145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dirty="0" smtClean="0">
                <a:latin typeface="Calibri" pitchFamily="34" charset="0"/>
                <a:cs typeface="Calibri" pitchFamily="34" charset="0"/>
              </a:rPr>
              <a:t>Primer Piso</a:t>
            </a:r>
            <a:endParaRPr lang="es-ES" sz="22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357950" y="2571744"/>
            <a:ext cx="27860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Cine:</a:t>
            </a:r>
          </a:p>
          <a:p>
            <a:pPr>
              <a:buFont typeface="Arial" pitchFamily="34" charset="0"/>
              <a:buChar char="•"/>
            </a:pPr>
            <a:r>
              <a:rPr lang="es-ES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Espacio reservado para silla de ruedas</a:t>
            </a:r>
          </a:p>
          <a:p>
            <a:pPr>
              <a:buFont typeface="Arial" pitchFamily="34" charset="0"/>
              <a:buChar char="•"/>
            </a:pPr>
            <a:r>
              <a:rPr lang="es-ES" sz="16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Audiodescripción</a:t>
            </a:r>
            <a:r>
              <a:rPr lang="es-ES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de películas para personas ciegas</a:t>
            </a:r>
          </a:p>
          <a:p>
            <a:pPr>
              <a:buFont typeface="Arial" pitchFamily="34" charset="0"/>
              <a:buChar char="•"/>
            </a:pPr>
            <a:r>
              <a:rPr lang="es-ES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Aro magnético para personas sordas</a:t>
            </a:r>
          </a:p>
          <a:p>
            <a:pPr>
              <a:buFont typeface="Arial" pitchFamily="34" charset="0"/>
              <a:buChar char="•"/>
            </a:pPr>
            <a:endParaRPr lang="es-ES" sz="16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es-ES" sz="16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endParaRPr lang="es-ES" sz="1600" b="1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ede\Downloads\WhatsApp Image 2018-09-07 at 14.57.36.jpeg"/>
          <p:cNvPicPr>
            <a:picLocks noChangeAspect="1" noChangeArrowheads="1"/>
          </p:cNvPicPr>
          <p:nvPr/>
        </p:nvPicPr>
        <p:blipFill>
          <a:blip r:embed="rId2"/>
          <a:srcRect l="41570" r="25726" b="2083"/>
          <a:stretch>
            <a:fillRect/>
          </a:stretch>
        </p:blipFill>
        <p:spPr bwMode="auto">
          <a:xfrm rot="5400000">
            <a:off x="1216900" y="3783704"/>
            <a:ext cx="1495225" cy="3357586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500034" y="214290"/>
            <a:ext cx="84296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 smtClean="0">
                <a:latin typeface="Calibri" pitchFamily="34" charset="0"/>
                <a:cs typeface="Calibri" pitchFamily="34" charset="0"/>
              </a:rPr>
              <a:t>Pasaje Dardo Rocha </a:t>
            </a:r>
            <a:endParaRPr lang="es-ES" sz="3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 descr="C:\Users\Fede\Desktop\WhatsApp Image 2018-09-07 at 13.06.20.jpeg"/>
          <p:cNvPicPr>
            <a:picLocks noChangeAspect="1" noChangeArrowheads="1"/>
          </p:cNvPicPr>
          <p:nvPr/>
        </p:nvPicPr>
        <p:blipFill>
          <a:blip r:embed="rId3"/>
          <a:srcRect t="9157" r="14200" b="9447"/>
          <a:stretch>
            <a:fillRect/>
          </a:stretch>
        </p:blipFill>
        <p:spPr bwMode="auto">
          <a:xfrm rot="16200000">
            <a:off x="1476495" y="-262105"/>
            <a:ext cx="3476366" cy="5857916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6357950" y="714356"/>
            <a:ext cx="2786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Circulaciones horizontales :</a:t>
            </a:r>
          </a:p>
          <a:p>
            <a:pPr>
              <a:buFont typeface="Arial" pitchFamily="34" charset="0"/>
              <a:buChar char="•"/>
            </a:pP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Corredor </a:t>
            </a:r>
            <a:r>
              <a:rPr lang="es-ES" sz="1600" b="1" dirty="0" err="1" smtClean="0">
                <a:latin typeface="Calibri" pitchFamily="34" charset="0"/>
                <a:cs typeface="Calibri" pitchFamily="34" charset="0"/>
              </a:rPr>
              <a:t>proncipal</a:t>
            </a:r>
            <a:endParaRPr lang="es-ES" sz="16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Corredor secundario 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6357982" y="1714488"/>
            <a:ext cx="27860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Circulaciones Verticales :</a:t>
            </a:r>
          </a:p>
          <a:p>
            <a:pPr>
              <a:buFont typeface="Arial" pitchFamily="34" charset="0"/>
              <a:buChar char="•"/>
            </a:pPr>
            <a:r>
              <a:rPr lang="es-ES" sz="16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Escalera</a:t>
            </a:r>
          </a:p>
          <a:p>
            <a:pPr>
              <a:buFont typeface="Arial" pitchFamily="34" charset="0"/>
              <a:buChar char="•"/>
            </a:pP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Ascensor </a:t>
            </a:r>
            <a:r>
              <a:rPr lang="es-ES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(Habilitar - adecuar)</a:t>
            </a:r>
          </a:p>
          <a:p>
            <a:pPr>
              <a:buFont typeface="Arial" pitchFamily="34" charset="0"/>
              <a:buChar char="•"/>
            </a:pPr>
            <a:r>
              <a:rPr lang="es-ES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Rampa incorporar 2 </a:t>
            </a:r>
            <a:endParaRPr lang="es-ES" sz="16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714612" y="6357958"/>
            <a:ext cx="928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Rampa</a:t>
            </a:r>
            <a:endParaRPr lang="es-ES" sz="16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429388" y="3000373"/>
            <a:ext cx="2071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Desarrollo de Rampa</a:t>
            </a:r>
          </a:p>
          <a:p>
            <a:pPr>
              <a:buFont typeface="Arial" pitchFamily="34" charset="0"/>
              <a:buChar char="•"/>
            </a:pPr>
            <a:r>
              <a:rPr lang="es-ES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Modular</a:t>
            </a:r>
          </a:p>
          <a:p>
            <a:pPr>
              <a:buFont typeface="Arial" pitchFamily="34" charset="0"/>
              <a:buChar char="•"/>
            </a:pPr>
            <a:r>
              <a:rPr lang="es-ES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Desmontable </a:t>
            </a:r>
          </a:p>
          <a:p>
            <a:pPr>
              <a:buFont typeface="Arial" pitchFamily="34" charset="0"/>
              <a:buChar char="•"/>
            </a:pPr>
            <a:r>
              <a:rPr lang="es-ES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Regulable</a:t>
            </a:r>
          </a:p>
          <a:p>
            <a:pPr>
              <a:buFont typeface="Arial" pitchFamily="34" charset="0"/>
              <a:buChar char="•"/>
            </a:pPr>
            <a:endParaRPr lang="es-ES" sz="16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4429124" y="4500570"/>
            <a:ext cx="17145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dirty="0" smtClean="0">
                <a:latin typeface="Calibri" pitchFamily="34" charset="0"/>
                <a:cs typeface="Calibri" pitchFamily="34" charset="0"/>
              </a:rPr>
              <a:t>Segundo Piso</a:t>
            </a:r>
            <a:endParaRPr lang="es-E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368</Words>
  <Application>Microsoft Office PowerPoint</Application>
  <PresentationFormat>Presentación en pantalla (4:3)</PresentationFormat>
  <Paragraphs>93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Fede</dc:creator>
  <cp:lastModifiedBy>Fede</cp:lastModifiedBy>
  <cp:revision>29</cp:revision>
  <dcterms:created xsi:type="dcterms:W3CDTF">2018-09-07T14:48:53Z</dcterms:created>
  <dcterms:modified xsi:type="dcterms:W3CDTF">2018-09-07T19:02:03Z</dcterms:modified>
</cp:coreProperties>
</file>